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73" r:id="rId4"/>
    <p:sldId id="271" r:id="rId5"/>
    <p:sldId id="272" r:id="rId6"/>
    <p:sldId id="257" r:id="rId7"/>
    <p:sldId id="261" r:id="rId8"/>
    <p:sldId id="258" r:id="rId9"/>
    <p:sldId id="260" r:id="rId10"/>
    <p:sldId id="259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EDDDA403-C30C-40F1-BE22-31CACDF37075}">
          <p14:sldIdLst>
            <p14:sldId id="256"/>
            <p14:sldId id="270"/>
            <p14:sldId id="273"/>
            <p14:sldId id="271"/>
          </p14:sldIdLst>
        </p14:section>
        <p14:section name="Sezione senza titolo" id="{23F824DC-5A5B-4713-9941-74A37B3E2A7A}">
          <p14:sldIdLst>
            <p14:sldId id="272"/>
            <p14:sldId id="257"/>
            <p14:sldId id="261"/>
            <p14:sldId id="258"/>
            <p14:sldId id="260"/>
            <p14:sldId id="259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08/06/2018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08/06/2018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08/06/2018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08/06/2018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08/06/2018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08/06/2018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cB01z2UYvY" TargetMode="External"/><Relationship Id="rId2" Type="http://schemas.openxmlformats.org/officeDocument/2006/relationships/hyperlink" Target="https://www.youtube.com/watch?v=lhTR_Ng2DK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-SikhzwlnA" TargetMode="External"/><Relationship Id="rId2" Type="http://schemas.openxmlformats.org/officeDocument/2006/relationships/hyperlink" Target="https://www.youtube.com/watch?v=KW1RfddnNY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fomy6uaDNmE" TargetMode="External"/><Relationship Id="rId5" Type="http://schemas.openxmlformats.org/officeDocument/2006/relationships/hyperlink" Target="https://www.youtube.com/watch?v=7ttL-8kHNGU" TargetMode="External"/><Relationship Id="rId4" Type="http://schemas.openxmlformats.org/officeDocument/2006/relationships/hyperlink" Target="https://www.youtube.com/watch?v=HEzhq0HaskQ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3279924"/>
            <a:ext cx="7632848" cy="3245420"/>
          </a:xfrm>
        </p:spPr>
        <p:txBody>
          <a:bodyPr>
            <a:normAutofit fontScale="25000" lnSpcReduction="20000"/>
          </a:bodyPr>
          <a:lstStyle/>
          <a:p>
            <a:endParaRPr lang="it-IT" sz="9600" dirty="0">
              <a:solidFill>
                <a:schemeClr val="tx1"/>
              </a:solidFill>
            </a:endParaRPr>
          </a:p>
          <a:p>
            <a:endParaRPr lang="it-IT" sz="9600" dirty="0">
              <a:solidFill>
                <a:schemeClr val="tx1"/>
              </a:solidFill>
            </a:endParaRPr>
          </a:p>
          <a:p>
            <a:r>
              <a:rPr lang="it-IT" sz="9600" dirty="0">
                <a:solidFill>
                  <a:schemeClr val="tx1"/>
                </a:solidFill>
              </a:rPr>
              <a:t>Biblioteca di Frascati - BASC </a:t>
            </a:r>
          </a:p>
          <a:p>
            <a:endParaRPr lang="it-IT" sz="9600" dirty="0">
              <a:solidFill>
                <a:schemeClr val="tx1"/>
              </a:solidFill>
            </a:endParaRPr>
          </a:p>
          <a:p>
            <a:r>
              <a:rPr lang="it-IT" sz="9600" dirty="0">
                <a:solidFill>
                  <a:schemeClr val="tx1"/>
                </a:solidFill>
              </a:rPr>
              <a:t>Frascati, 20 giugno 2018</a:t>
            </a:r>
          </a:p>
          <a:p>
            <a:endParaRPr lang="it-IT" sz="1200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sz="4000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sz="40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sz="6400" dirty="0">
                <a:solidFill>
                  <a:schemeClr val="tx2">
                    <a:lumMod val="75000"/>
                  </a:schemeClr>
                </a:solidFill>
              </a:rPr>
              <a:t>Fabio Sommella – </a:t>
            </a:r>
            <a:r>
              <a:rPr lang="it-IT" sz="6400" dirty="0" err="1">
                <a:solidFill>
                  <a:schemeClr val="tx2">
                    <a:lumMod val="75000"/>
                  </a:schemeClr>
                </a:solidFill>
              </a:rPr>
              <a:t>Caosfera</a:t>
            </a:r>
            <a:r>
              <a:rPr lang="it-IT" sz="6400" dirty="0">
                <a:solidFill>
                  <a:schemeClr val="tx2">
                    <a:lumMod val="75000"/>
                  </a:schemeClr>
                </a:solidFill>
              </a:rPr>
              <a:t> Edizioni</a:t>
            </a:r>
          </a:p>
          <a:p>
            <a:endParaRPr lang="it-IT" sz="6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sz="6400" dirty="0">
                <a:solidFill>
                  <a:schemeClr val="tx2">
                    <a:lumMod val="75000"/>
                  </a:schemeClr>
                </a:solidFill>
              </a:rPr>
              <a:t>fabiosommella@hotmail.com</a:t>
            </a:r>
          </a:p>
          <a:p>
            <a:endParaRPr lang="it-IT" sz="6400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-1611560"/>
            <a:ext cx="9252520" cy="4536504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Il cambio della guardia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3ECD72B7-B5CB-43CF-AC35-35FD28FD63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5" y="188640"/>
            <a:ext cx="1240332" cy="1888414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63E5AE5E-3BBE-4172-B685-F3AE6EBA15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76599"/>
            <a:ext cx="1743919" cy="1861800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F729DF88-C74B-4BF9-9EC7-DDB169CC13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5" y="200681"/>
            <a:ext cx="1240332" cy="1888414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CAF9A260-CB46-4AC4-AFE8-2DD62DECF2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88640"/>
            <a:ext cx="1743919" cy="1861800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1B0AAA0A-1669-4709-B873-5F0F0387DD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5" y="188640"/>
            <a:ext cx="1240332" cy="188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86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5774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800" dirty="0"/>
              <a:t>Il </a:t>
            </a:r>
            <a:r>
              <a:rPr lang="it-IT" sz="4800" i="1" dirty="0"/>
              <a:t>Postmoderno invernale</a:t>
            </a:r>
            <a:r>
              <a:rPr lang="it-IT" sz="4800" dirty="0"/>
              <a:t> e</a:t>
            </a:r>
          </a:p>
          <a:p>
            <a:pPr marL="0" indent="0" algn="ctr">
              <a:buNone/>
            </a:pPr>
            <a:r>
              <a:rPr lang="it-IT" sz="4800" dirty="0"/>
              <a:t> </a:t>
            </a:r>
          </a:p>
          <a:p>
            <a:pPr marL="0" indent="0" algn="ctr">
              <a:buNone/>
            </a:pPr>
            <a:r>
              <a:rPr lang="it-IT" sz="4800" dirty="0"/>
              <a:t>il </a:t>
            </a:r>
            <a:r>
              <a:rPr lang="it-IT" sz="4800" i="1" dirty="0"/>
              <a:t>cambio della guardia </a:t>
            </a:r>
            <a:r>
              <a:rPr lang="it-IT" sz="4800" dirty="0"/>
              <a:t>cinematografico:  </a:t>
            </a:r>
          </a:p>
          <a:p>
            <a:pPr marL="0" indent="0" algn="ctr">
              <a:buNone/>
            </a:pPr>
            <a:endParaRPr lang="it-IT" sz="4800" dirty="0"/>
          </a:p>
          <a:p>
            <a:pPr marL="0" indent="0" algn="ctr">
              <a:buNone/>
            </a:pPr>
            <a:r>
              <a:rPr lang="it-IT" sz="4800" dirty="0"/>
              <a:t>anni ’70 del XX secolo</a:t>
            </a:r>
          </a:p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013576" cy="45719"/>
          </a:xfrm>
        </p:spPr>
        <p:txBody>
          <a:bodyPr>
            <a:no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2396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it-IT" sz="4400" dirty="0"/>
              <a:t>Domande:</a:t>
            </a:r>
          </a:p>
          <a:p>
            <a:pPr marL="914400" lvl="0" indent="-914400">
              <a:buFont typeface="+mj-lt"/>
              <a:buAutoNum type="arabicPeriod"/>
            </a:pPr>
            <a:endParaRPr lang="it-IT" sz="4400" dirty="0"/>
          </a:p>
          <a:p>
            <a:pPr marL="914400" lvl="0" indent="-914400">
              <a:buFont typeface="+mj-lt"/>
              <a:buAutoNum type="arabicPeriod"/>
            </a:pPr>
            <a:r>
              <a:rPr lang="it-IT" sz="4400" dirty="0"/>
              <a:t>oggi, nel Cinema, si va verso il </a:t>
            </a:r>
            <a:r>
              <a:rPr lang="it-IT" sz="4400" i="1" dirty="0" err="1"/>
              <a:t>NeoModernismo</a:t>
            </a:r>
            <a:r>
              <a:rPr lang="it-IT" sz="4400" dirty="0"/>
              <a:t>? </a:t>
            </a:r>
          </a:p>
          <a:p>
            <a:pPr marL="914400" lvl="0" indent="-914400">
              <a:buFont typeface="+mj-lt"/>
              <a:buAutoNum type="arabicPeriod"/>
            </a:pPr>
            <a:r>
              <a:rPr lang="it-IT" sz="4400" dirty="0"/>
              <a:t>Si tende al recupero di una</a:t>
            </a:r>
            <a:r>
              <a:rPr lang="it-IT" sz="4400" i="1" dirty="0"/>
              <a:t> dimensione critica</a:t>
            </a:r>
            <a:r>
              <a:rPr lang="it-IT" sz="4400" dirty="0"/>
              <a:t>? </a:t>
            </a:r>
          </a:p>
          <a:p>
            <a:pPr marL="0" lvl="0" indent="0" algn="ctr">
              <a:buNone/>
            </a:pPr>
            <a:endParaRPr lang="it-IT" sz="4400" dirty="0"/>
          </a:p>
          <a:p>
            <a:pPr marL="0" lvl="0" indent="0" algn="ctr">
              <a:buNone/>
            </a:pPr>
            <a:r>
              <a:rPr lang="it-IT" sz="4400" dirty="0"/>
              <a:t>[</a:t>
            </a:r>
            <a:r>
              <a:rPr lang="it-IT" sz="4400" i="1" dirty="0"/>
              <a:t>in prestito</a:t>
            </a:r>
            <a:r>
              <a:rPr lang="it-IT" sz="4400" dirty="0"/>
              <a:t> da Giulio </a:t>
            </a:r>
            <a:r>
              <a:rPr lang="it-IT" sz="4400" dirty="0" err="1"/>
              <a:t>Ferroni</a:t>
            </a:r>
            <a:r>
              <a:rPr lang="it-IT" sz="4400" dirty="0"/>
              <a:t>]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152400"/>
            <a:ext cx="8003232" cy="900336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it-IT" dirty="0">
                <a:solidFill>
                  <a:schemeClr val="accent2">
                    <a:lumMod val="75000"/>
                  </a:schemeClr>
                </a:solidFill>
              </a:rPr>
            </a:b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067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476672"/>
            <a:ext cx="8301608" cy="61926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4800" dirty="0"/>
              <a:t>Omero, Dante, Shakespeare, Tolstoj </a:t>
            </a:r>
          </a:p>
          <a:p>
            <a:pPr marL="0" indent="0" algn="ctr">
              <a:buNone/>
            </a:pPr>
            <a:r>
              <a:rPr lang="it-IT" sz="4800" i="1" dirty="0"/>
              <a:t>vs</a:t>
            </a:r>
            <a:r>
              <a:rPr lang="it-IT" sz="4800" dirty="0"/>
              <a:t> </a:t>
            </a:r>
          </a:p>
          <a:p>
            <a:pPr marL="0" indent="0" algn="ctr">
              <a:buNone/>
            </a:pPr>
            <a:r>
              <a:rPr lang="it-IT" sz="4800" dirty="0"/>
              <a:t>Fellini, Scola, Moretti, Giordana</a:t>
            </a:r>
          </a:p>
          <a:p>
            <a:pPr marL="0" indent="0" algn="ctr">
              <a:buNone/>
            </a:pPr>
            <a:r>
              <a:rPr lang="it-IT" sz="4800" dirty="0"/>
              <a:t> </a:t>
            </a:r>
          </a:p>
          <a:p>
            <a:pPr marL="0" indent="0" algn="ctr">
              <a:buNone/>
            </a:pPr>
            <a:r>
              <a:rPr lang="it-IT" sz="4800" dirty="0"/>
              <a:t>I loro personaggi non sono dissimili.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9217024" cy="576064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677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1" y="116632"/>
            <a:ext cx="8781489" cy="6552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5400" dirty="0"/>
              <a:t>Grazie e…</a:t>
            </a:r>
          </a:p>
          <a:p>
            <a:pPr marL="0" indent="0" algn="ctr">
              <a:buNone/>
            </a:pPr>
            <a:r>
              <a:rPr lang="it-IT" sz="5400" dirty="0"/>
              <a:t> che l’arte del raccontare continui a parlarci!</a:t>
            </a:r>
          </a:p>
          <a:p>
            <a:pPr marL="0" indent="0" algn="ctr">
              <a:buNone/>
            </a:pPr>
            <a:endParaRPr lang="it-IT" sz="5400" dirty="0"/>
          </a:p>
          <a:p>
            <a:pPr marL="0" indent="0" algn="ctr">
              <a:buNone/>
            </a:pPr>
            <a:r>
              <a:rPr lang="it-IT" dirty="0"/>
              <a:t>fabiosommella@hotmail.com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651294" cy="936104"/>
          </a:xfrm>
        </p:spPr>
        <p:txBody>
          <a:bodyPr>
            <a:noAutofit/>
          </a:bodyPr>
          <a:lstStyle/>
          <a:p>
            <a:r>
              <a:rPr lang="it-IT" sz="3800" dirty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F5D0776-CCCD-465D-B004-36CE2B2B6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941168"/>
            <a:ext cx="1743607" cy="1859441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5D1C786-0121-478D-A970-A9344DCEEE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669" y="4846571"/>
            <a:ext cx="1240332" cy="188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129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27B8801C-FDDC-4125-B2B4-0F893B9C97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548" y="476672"/>
            <a:ext cx="4297668" cy="6087032"/>
          </a:xfrm>
        </p:spPr>
      </p:pic>
      <p:pic>
        <p:nvPicPr>
          <p:cNvPr id="7" name="Segnaposto contenuto 5">
            <a:extLst>
              <a:ext uri="{FF2B5EF4-FFF2-40B4-BE49-F238E27FC236}">
                <a16:creationId xmlns:a16="http://schemas.microsoft.com/office/drawing/2014/main" id="{1F7411F4-4A76-4596-BF4F-7F00F46237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76672"/>
            <a:ext cx="4297668" cy="608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327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445624" cy="59766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5400" i="1" dirty="0"/>
              <a:t>Contemporaneità postmoderna</a:t>
            </a:r>
            <a:r>
              <a:rPr lang="it-IT" sz="5400" dirty="0"/>
              <a:t>:</a:t>
            </a:r>
          </a:p>
          <a:p>
            <a:pPr marL="0" indent="0" algn="ctr">
              <a:buNone/>
            </a:pPr>
            <a:endParaRPr lang="it-IT" sz="5400" dirty="0"/>
          </a:p>
          <a:p>
            <a:pPr marL="0" indent="0" algn="ctr">
              <a:buNone/>
            </a:pPr>
            <a:r>
              <a:rPr lang="it-IT" sz="4000" dirty="0"/>
              <a:t>nell’accezione di Renato Barilli,</a:t>
            </a:r>
          </a:p>
          <a:p>
            <a:pPr marL="0" indent="0" algn="ctr">
              <a:buNone/>
            </a:pPr>
            <a:endParaRPr lang="it-IT" sz="4000" dirty="0"/>
          </a:p>
          <a:p>
            <a:pPr marL="0" indent="0" algn="ctr">
              <a:buNone/>
            </a:pPr>
            <a:r>
              <a:rPr lang="it-IT" sz="4000" dirty="0"/>
              <a:t> </a:t>
            </a:r>
          </a:p>
          <a:p>
            <a:pPr marL="0" indent="0" algn="ctr">
              <a:buNone/>
            </a:pPr>
            <a:r>
              <a:rPr lang="it-IT" sz="5400" i="1" dirty="0"/>
              <a:t>Inverno del Postmoderno</a:t>
            </a:r>
            <a:r>
              <a:rPr lang="it-IT" sz="5400" dirty="0"/>
              <a:t> </a:t>
            </a:r>
          </a:p>
          <a:p>
            <a:endParaRPr lang="it-IT" sz="24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45624" cy="864096"/>
          </a:xfrm>
        </p:spPr>
        <p:txBody>
          <a:bodyPr>
            <a:noAutofit/>
          </a:bodyPr>
          <a:lstStyle/>
          <a:p>
            <a:r>
              <a:rPr lang="it-IT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799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4000" dirty="0"/>
              <a:t>In Italia, nella fase invernale della postmodernità cinematografica, </a:t>
            </a:r>
          </a:p>
          <a:p>
            <a:pPr marL="0" indent="0" algn="ctr">
              <a:buNone/>
            </a:pPr>
            <a:endParaRPr lang="it-IT" sz="4000" dirty="0"/>
          </a:p>
          <a:p>
            <a:pPr marL="0" indent="0" algn="ctr">
              <a:buNone/>
            </a:pPr>
            <a:r>
              <a:rPr lang="it-IT" sz="4000" dirty="0"/>
              <a:t>si attua </a:t>
            </a:r>
          </a:p>
          <a:p>
            <a:pPr marL="0" indent="0" algn="ctr">
              <a:buNone/>
            </a:pPr>
            <a:endParaRPr lang="it-IT" sz="4000" dirty="0"/>
          </a:p>
          <a:p>
            <a:pPr marL="0" indent="0" algn="ctr">
              <a:buNone/>
            </a:pPr>
            <a:r>
              <a:rPr lang="it-IT" sz="4000" dirty="0"/>
              <a:t>il </a:t>
            </a:r>
            <a:r>
              <a:rPr lang="it-IT" sz="4000" i="1" dirty="0"/>
              <a:t>cambio della guardia</a:t>
            </a:r>
            <a:r>
              <a:rPr lang="it-IT" sz="4000" dirty="0"/>
              <a:t>, </a:t>
            </a:r>
          </a:p>
          <a:p>
            <a:pPr marL="0" indent="0" algn="ctr">
              <a:buNone/>
            </a:pPr>
            <a:endParaRPr lang="it-IT" sz="4000" dirty="0"/>
          </a:p>
          <a:p>
            <a:pPr marL="0" indent="0" algn="ctr">
              <a:buNone/>
            </a:pPr>
            <a:r>
              <a:rPr lang="it-IT" sz="4000" i="1" dirty="0"/>
              <a:t>processo storico-filmico di costume</a:t>
            </a:r>
            <a:endParaRPr lang="it-IT" sz="4000" dirty="0"/>
          </a:p>
          <a:p>
            <a:pPr marL="0" indent="0" algn="just">
              <a:buNone/>
            </a:pPr>
            <a:endParaRPr lang="it-IT" sz="22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445624" cy="936104"/>
          </a:xfrm>
        </p:spPr>
        <p:txBody>
          <a:bodyPr>
            <a:no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4901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3204" y="476672"/>
            <a:ext cx="8229600" cy="55774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4800" dirty="0"/>
              <a:t>Da Totò si dipartono </a:t>
            </a:r>
          </a:p>
          <a:p>
            <a:pPr marL="0" indent="0" algn="ctr">
              <a:buNone/>
            </a:pPr>
            <a:endParaRPr lang="it-IT" sz="4800" dirty="0"/>
          </a:p>
          <a:p>
            <a:pPr marL="0" indent="0" algn="ctr">
              <a:buNone/>
            </a:pPr>
            <a:r>
              <a:rPr lang="it-IT" sz="4800" i="1" dirty="0"/>
              <a:t>filologici </a:t>
            </a:r>
          </a:p>
          <a:p>
            <a:pPr marL="0" indent="0" algn="ctr">
              <a:buNone/>
            </a:pPr>
            <a:r>
              <a:rPr lang="it-IT" sz="4800" i="1" dirty="0"/>
              <a:t>fili </a:t>
            </a:r>
            <a:r>
              <a:rPr lang="it-IT" sz="4800" dirty="0"/>
              <a:t>di </a:t>
            </a:r>
          </a:p>
          <a:p>
            <a:pPr marL="0" indent="0" algn="ctr">
              <a:buNone/>
            </a:pPr>
            <a:r>
              <a:rPr lang="it-IT" sz="4800" i="1" dirty="0"/>
              <a:t>filiazioni </a:t>
            </a:r>
          </a:p>
          <a:p>
            <a:pPr marL="0" indent="0" algn="ctr">
              <a:buNone/>
            </a:pPr>
            <a:r>
              <a:rPr lang="it-IT" sz="4800" i="1" dirty="0"/>
              <a:t>filmiche</a:t>
            </a:r>
            <a:r>
              <a:rPr lang="it-IT" sz="4800" dirty="0"/>
              <a:t> </a:t>
            </a:r>
          </a:p>
          <a:p>
            <a:pPr marL="0" indent="0" algn="just">
              <a:buNone/>
            </a:pPr>
            <a:endParaRPr lang="it-IT" sz="20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-36946"/>
            <a:ext cx="8568952" cy="864096"/>
          </a:xfrm>
        </p:spPr>
        <p:txBody>
          <a:bodyPr>
            <a:noAutofit/>
          </a:bodyPr>
          <a:lstStyle/>
          <a:p>
            <a:r>
              <a:rPr lang="it-IT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2487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dirty="0"/>
              <a:t>Commedia all’Italiana: circa un quarto di secolo, dal ’50 a inizio seconda metà ’70</a:t>
            </a:r>
          </a:p>
          <a:p>
            <a:pPr marL="0" indent="0" algn="ctr">
              <a:buNone/>
            </a:pPr>
            <a:endParaRPr lang="it-IT" sz="3600" dirty="0"/>
          </a:p>
          <a:p>
            <a:pPr marL="0" indent="0" algn="ctr">
              <a:buNone/>
            </a:pPr>
            <a:r>
              <a:rPr lang="it-IT" sz="3600" dirty="0"/>
              <a:t>Due pietre miliari:</a:t>
            </a:r>
          </a:p>
          <a:p>
            <a:pPr marL="0" indent="0" algn="ctr">
              <a:buNone/>
            </a:pPr>
            <a:endParaRPr lang="it-IT" sz="3600" dirty="0"/>
          </a:p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F0D3672D-BF1A-4655-A114-F69CB0E94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13010"/>
              </p:ext>
            </p:extLst>
          </p:nvPr>
        </p:nvGraphicFramePr>
        <p:xfrm>
          <a:off x="488032" y="3498788"/>
          <a:ext cx="8229600" cy="1173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5627">
                  <a:extLst>
                    <a:ext uri="{9D8B030D-6E8A-4147-A177-3AD203B41FA5}">
                      <a16:colId xmlns:a16="http://schemas.microsoft.com/office/drawing/2014/main" val="3550167626"/>
                    </a:ext>
                  </a:extLst>
                </a:gridCol>
                <a:gridCol w="1587283">
                  <a:extLst>
                    <a:ext uri="{9D8B030D-6E8A-4147-A177-3AD203B41FA5}">
                      <a16:colId xmlns:a16="http://schemas.microsoft.com/office/drawing/2014/main" val="519120842"/>
                    </a:ext>
                  </a:extLst>
                </a:gridCol>
                <a:gridCol w="4256690">
                  <a:extLst>
                    <a:ext uri="{9D8B030D-6E8A-4147-A177-3AD203B41FA5}">
                      <a16:colId xmlns:a16="http://schemas.microsoft.com/office/drawing/2014/main" val="41737122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</a:rPr>
                        <a:t>I soliti ignoti</a:t>
                      </a:r>
                      <a:r>
                        <a:rPr lang="it-IT" sz="1800" dirty="0">
                          <a:effectLst/>
                        </a:rPr>
                        <a:t>, 1958, di Mario Monicelli, del 1958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Maschere</a:t>
                      </a:r>
                      <a:r>
                        <a:rPr lang="it-IT" sz="1800">
                          <a:effectLst/>
                        </a:rPr>
                        <a:t>: Totò (Dante Cruciani) </a:t>
                      </a:r>
                      <a:r>
                        <a:rPr lang="it-IT" sz="1800" i="1" dirty="0">
                          <a:effectLst/>
                        </a:rPr>
                        <a:t>&amp; Co.</a:t>
                      </a:r>
                      <a:endParaRPr lang="it-IT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u="sng" dirty="0">
                          <a:effectLst/>
                          <a:hlinkClick r:id="rId2"/>
                        </a:rPr>
                        <a:t>https://www.youtube.com/watch?v=lhTR_Ng2DKg</a:t>
                      </a:r>
                      <a:r>
                        <a:rPr lang="it-IT" sz="1800" dirty="0">
                          <a:effectLst/>
                        </a:rPr>
                        <a:t>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1315774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6CC1DF89-FB0A-446B-B85B-47D5F5159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006014"/>
              </p:ext>
            </p:extLst>
          </p:nvPr>
        </p:nvGraphicFramePr>
        <p:xfrm>
          <a:off x="524692" y="5373216"/>
          <a:ext cx="8223772" cy="864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7827">
                  <a:extLst>
                    <a:ext uri="{9D8B030D-6E8A-4147-A177-3AD203B41FA5}">
                      <a16:colId xmlns:a16="http://schemas.microsoft.com/office/drawing/2014/main" val="3169674021"/>
                    </a:ext>
                  </a:extLst>
                </a:gridCol>
                <a:gridCol w="2121571">
                  <a:extLst>
                    <a:ext uri="{9D8B030D-6E8A-4147-A177-3AD203B41FA5}">
                      <a16:colId xmlns:a16="http://schemas.microsoft.com/office/drawing/2014/main" val="2011229710"/>
                    </a:ext>
                  </a:extLst>
                </a:gridCol>
                <a:gridCol w="3384374">
                  <a:extLst>
                    <a:ext uri="{9D8B030D-6E8A-4147-A177-3AD203B41FA5}">
                      <a16:colId xmlns:a16="http://schemas.microsoft.com/office/drawing/2014/main" val="2912172491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</a:rPr>
                        <a:t>Febbre da cavallo</a:t>
                      </a:r>
                      <a:r>
                        <a:rPr lang="it-IT" sz="1800" dirty="0">
                          <a:effectLst/>
                        </a:rPr>
                        <a:t>, 1976, di Steno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Finale: zingarate, come se fossero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u="sng" dirty="0">
                          <a:effectLst/>
                          <a:hlinkClick r:id="rId3"/>
                        </a:rPr>
                        <a:t>https://www.youtube.com/watch?v=UcB01z2UYvY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457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057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626469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sz="3600" i="1" dirty="0"/>
              <a:t>Cambio della guardia</a:t>
            </a:r>
            <a:r>
              <a:rPr lang="it-IT" sz="3600" dirty="0"/>
              <a:t>, ovvero lo scambio tra due tipologie antitetiche d’arte filmica: </a:t>
            </a:r>
          </a:p>
          <a:p>
            <a:pPr marL="0" lvl="0" indent="0">
              <a:buNone/>
            </a:pPr>
            <a:endParaRPr lang="it-IT" sz="3600" dirty="0"/>
          </a:p>
          <a:p>
            <a:pPr lvl="1"/>
            <a:r>
              <a:rPr lang="it-IT" sz="3600" i="1" dirty="0"/>
              <a:t>Commedia all’Italiana</a:t>
            </a:r>
            <a:r>
              <a:rPr lang="it-IT" sz="3600" dirty="0"/>
              <a:t>: Certo, Verosimile, Chiuso, Concluso (Conchiuso)</a:t>
            </a:r>
          </a:p>
          <a:p>
            <a:pPr lvl="1"/>
            <a:endParaRPr lang="it-IT" sz="3600" dirty="0"/>
          </a:p>
          <a:p>
            <a:pPr lvl="1"/>
            <a:r>
              <a:rPr lang="it-IT" sz="3600" i="1" dirty="0"/>
              <a:t>Commedia della Contemporaneità</a:t>
            </a:r>
            <a:r>
              <a:rPr lang="it-IT" sz="3600" dirty="0"/>
              <a:t>:  Ambiguo, Possibile, Aperto, Inconcluso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224136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8020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215" y="188640"/>
            <a:ext cx="8708349" cy="6480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Se il ciclo </a:t>
            </a:r>
            <a:r>
              <a:rPr lang="it-IT" sz="2400" i="1" dirty="0"/>
              <a:t>Commedia all’Italiana</a:t>
            </a:r>
            <a:r>
              <a:rPr lang="it-IT" sz="2400" dirty="0"/>
              <a:t> si conclude con </a:t>
            </a:r>
            <a:r>
              <a:rPr lang="it-IT" sz="2400" i="1" dirty="0"/>
              <a:t>Febbre da cavallo</a:t>
            </a:r>
            <a:r>
              <a:rPr lang="it-IT" sz="2400" dirty="0"/>
              <a:t> (1976), il ciclo della </a:t>
            </a:r>
            <a:r>
              <a:rPr lang="it-IT" sz="2400" i="1" dirty="0"/>
              <a:t>Commedia della Contemporaneità </a:t>
            </a:r>
            <a:r>
              <a:rPr lang="it-IT" sz="2400" dirty="0"/>
              <a:t>inizia con </a:t>
            </a:r>
            <a:r>
              <a:rPr lang="it-IT" sz="2400" i="1" dirty="0"/>
              <a:t>C’eravamo tanto amati</a:t>
            </a:r>
            <a:r>
              <a:rPr lang="it-IT" sz="2400" dirty="0"/>
              <a:t> (1974</a:t>
            </a:r>
            <a:r>
              <a:rPr lang="it-IT" sz="2400" i="1" dirty="0"/>
              <a:t>)</a:t>
            </a:r>
            <a:r>
              <a:rPr lang="it-IT" sz="2400" dirty="0"/>
              <a:t>. Pietre miliari: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5214" y="152400"/>
            <a:ext cx="8708350" cy="1155700"/>
          </a:xfrm>
        </p:spPr>
        <p:txBody>
          <a:bodyPr>
            <a:normAutofit fontScale="90000"/>
          </a:bodyPr>
          <a:lstStyle/>
          <a:p>
            <a:pPr algn="just"/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 														,,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A222AC7-72E4-4F2C-9012-384563D2D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01578"/>
              </p:ext>
            </p:extLst>
          </p:nvPr>
        </p:nvGraphicFramePr>
        <p:xfrm>
          <a:off x="323528" y="1410141"/>
          <a:ext cx="8640960" cy="1467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422765862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357201883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896856332"/>
                    </a:ext>
                  </a:extLst>
                </a:gridCol>
              </a:tblGrid>
              <a:tr h="1296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</a:rPr>
                        <a:t>C’eravamo tanto amati</a:t>
                      </a:r>
                      <a:r>
                        <a:rPr lang="it-IT" sz="1800" dirty="0">
                          <a:effectLst/>
                        </a:rPr>
                        <a:t>, 1974, di Ettore Scola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Polifonia e narrativa multilineare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Piazza Caprera </a:t>
                      </a:r>
                      <a:r>
                        <a:rPr lang="it-IT" sz="1800" u="sng" dirty="0">
                          <a:effectLst/>
                          <a:hlinkClick r:id="rId2"/>
                        </a:rPr>
                        <a:t>https://www.youtube.com/watch?v=KW1RfddnNYQ</a:t>
                      </a:r>
                      <a:endParaRPr lang="it-IT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Boh</a:t>
                      </a:r>
                      <a:r>
                        <a:rPr lang="en-US" sz="1800" dirty="0">
                          <a:effectLst/>
                        </a:rPr>
                        <a:t> (</a:t>
                      </a:r>
                      <a:r>
                        <a:rPr lang="en-US" sz="1800" dirty="0" err="1">
                          <a:effectLst/>
                        </a:rPr>
                        <a:t>conclusione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ambigua</a:t>
                      </a:r>
                      <a:r>
                        <a:rPr lang="en-US" sz="1800" dirty="0">
                          <a:effectLst/>
                        </a:rPr>
                        <a:t> ma </a:t>
                      </a:r>
                      <a:r>
                        <a:rPr lang="en-US" sz="1800" dirty="0" err="1">
                          <a:effectLst/>
                        </a:rPr>
                        <a:t>aperta</a:t>
                      </a:r>
                      <a:r>
                        <a:rPr lang="en-US" sz="1800" dirty="0">
                          <a:effectLst/>
                        </a:rPr>
                        <a:t>) </a:t>
                      </a:r>
                      <a:r>
                        <a:rPr lang="en-US" sz="1800" u="sng" dirty="0">
                          <a:effectLst/>
                          <a:hlinkClick r:id="rId3"/>
                        </a:rPr>
                        <a:t>https://www.youtube.com/watch?v=M-SikhzwlnA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0701665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A27E83F0-0FFF-4B47-B0F9-846C8E6298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95710"/>
              </p:ext>
            </p:extLst>
          </p:nvPr>
        </p:nvGraphicFramePr>
        <p:xfrm>
          <a:off x="323528" y="3018510"/>
          <a:ext cx="8640960" cy="880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559011697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78056921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42525978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 err="1">
                          <a:effectLst/>
                        </a:rPr>
                        <a:t>Café</a:t>
                      </a:r>
                      <a:r>
                        <a:rPr lang="it-IT" sz="1800" i="1" dirty="0">
                          <a:effectLst/>
                        </a:rPr>
                        <a:t> Express</a:t>
                      </a:r>
                      <a:r>
                        <a:rPr lang="it-IT" sz="1800" dirty="0">
                          <a:effectLst/>
                        </a:rPr>
                        <a:t>, 1980, di Nanni </a:t>
                      </a:r>
                      <a:r>
                        <a:rPr lang="it-IT" sz="1800" dirty="0" err="1">
                          <a:effectLst/>
                        </a:rPr>
                        <a:t>Loy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Una sola verità  che si vede:  “</a:t>
                      </a:r>
                      <a:r>
                        <a:rPr lang="it-IT" sz="1800" i="1" dirty="0">
                          <a:effectLst/>
                        </a:rPr>
                        <a:t>storie che non si possono scrivere… bisogno di fatti concreti</a:t>
                      </a:r>
                      <a:r>
                        <a:rPr lang="it-IT" sz="1800" dirty="0">
                          <a:effectLst/>
                        </a:rPr>
                        <a:t>”.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u="sng" dirty="0">
                          <a:effectLst/>
                          <a:hlinkClick r:id="rId4"/>
                        </a:rPr>
                        <a:t>https://www.youtube.com/watch?v=HEzhq0HaskQ</a:t>
                      </a:r>
                      <a:r>
                        <a:rPr lang="it-IT" sz="1800" dirty="0">
                          <a:effectLst/>
                        </a:rPr>
                        <a:t> 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2219138"/>
                  </a:ext>
                </a:extLst>
              </a:tr>
            </a:tbl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D5EC4FD3-626D-4CF2-A1AC-C40B1108C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953639"/>
              </p:ext>
            </p:extLst>
          </p:nvPr>
        </p:nvGraphicFramePr>
        <p:xfrm>
          <a:off x="318910" y="4104474"/>
          <a:ext cx="8640960" cy="880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1013142335"/>
                    </a:ext>
                  </a:extLst>
                </a:gridCol>
                <a:gridCol w="2011258">
                  <a:extLst>
                    <a:ext uri="{9D8B030D-6E8A-4147-A177-3AD203B41FA5}">
                      <a16:colId xmlns:a16="http://schemas.microsoft.com/office/drawing/2014/main" val="3973503475"/>
                    </a:ext>
                  </a:extLst>
                </a:gridCol>
                <a:gridCol w="4469462">
                  <a:extLst>
                    <a:ext uri="{9D8B030D-6E8A-4147-A177-3AD203B41FA5}">
                      <a16:colId xmlns:a16="http://schemas.microsoft.com/office/drawing/2014/main" val="14057170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</a:rPr>
                        <a:t>Speriamo che sia femmina</a:t>
                      </a:r>
                      <a:r>
                        <a:rPr lang="it-IT" sz="1800" dirty="0">
                          <a:effectLst/>
                        </a:rPr>
                        <a:t>, 1986, di Mario Monicelli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Finale, frase che chiosa e dà il titolo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u="sng" dirty="0">
                          <a:effectLst/>
                          <a:hlinkClick r:id="rId5"/>
                        </a:rPr>
                        <a:t>https://www.youtube.com/watch?v=7ttL-8kHNGU</a:t>
                      </a:r>
                      <a:r>
                        <a:rPr lang="it-IT" sz="1800" dirty="0">
                          <a:effectLst/>
                        </a:rPr>
                        <a:t> 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4828107"/>
                  </a:ext>
                </a:extLst>
              </a:tr>
            </a:tbl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C3ABB2A8-65FA-4721-B360-11EDD7A31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887289"/>
              </p:ext>
            </p:extLst>
          </p:nvPr>
        </p:nvGraphicFramePr>
        <p:xfrm>
          <a:off x="285215" y="5138867"/>
          <a:ext cx="8708350" cy="1632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3477394456"/>
                    </a:ext>
                  </a:extLst>
                </a:gridCol>
                <a:gridCol w="4502809">
                  <a:extLst>
                    <a:ext uri="{9D8B030D-6E8A-4147-A177-3AD203B41FA5}">
                      <a16:colId xmlns:a16="http://schemas.microsoft.com/office/drawing/2014/main" val="1804651395"/>
                    </a:ext>
                  </a:extLst>
                </a:gridCol>
                <a:gridCol w="2549357">
                  <a:extLst>
                    <a:ext uri="{9D8B030D-6E8A-4147-A177-3AD203B41FA5}">
                      <a16:colId xmlns:a16="http://schemas.microsoft.com/office/drawing/2014/main" val="3308398136"/>
                    </a:ext>
                  </a:extLst>
                </a:gridCol>
              </a:tblGrid>
              <a:tr h="1632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</a:rPr>
                        <a:t>La meglio gioventù</a:t>
                      </a:r>
                      <a:r>
                        <a:rPr lang="it-IT" sz="1800" dirty="0">
                          <a:effectLst/>
                        </a:rPr>
                        <a:t>, 2003, di Marco Tullio Giordana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«sorta di gigantesco arabesco che conduce, in modo comunque nuovo, i protagonisti finali laddove erano partiti quelli iniziali (…) grande affresco corale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e multi-epocale»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Trailer </a:t>
                      </a:r>
                      <a:r>
                        <a:rPr lang="en-US" sz="1800" u="sng" dirty="0">
                          <a:effectLst/>
                          <a:hlinkClick r:id="rId6"/>
                        </a:rPr>
                        <a:t>https://www.youtube.com/watch?v=fomy6uaDNmE</a:t>
                      </a:r>
                      <a:endParaRPr lang="it-IT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797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773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2400"/>
            <a:ext cx="8229600" cy="669174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it-IT" sz="2800" dirty="0"/>
              <a:t>Tanti eventi filmici </a:t>
            </a:r>
            <a:r>
              <a:rPr lang="it-IT" sz="2800" i="1" dirty="0"/>
              <a:t>cadono</a:t>
            </a:r>
            <a:r>
              <a:rPr lang="it-IT" sz="2800" dirty="0"/>
              <a:t> quindi </a:t>
            </a:r>
          </a:p>
          <a:p>
            <a:r>
              <a:rPr lang="it-IT" sz="2800" dirty="0"/>
              <a:t>tra</a:t>
            </a:r>
            <a:r>
              <a:rPr lang="it-IT" sz="2800" i="1" dirty="0"/>
              <a:t> autunno </a:t>
            </a:r>
            <a:r>
              <a:rPr lang="it-IT" sz="2800" dirty="0"/>
              <a:t>del </a:t>
            </a:r>
            <a:r>
              <a:rPr lang="it-IT" sz="2800" i="1" dirty="0"/>
              <a:t>Postmoderno</a:t>
            </a:r>
            <a:r>
              <a:rPr lang="it-IT" sz="2800" dirty="0"/>
              <a:t> </a:t>
            </a:r>
          </a:p>
          <a:p>
            <a:r>
              <a:rPr lang="it-IT" sz="2800" dirty="0"/>
              <a:t>e</a:t>
            </a:r>
            <a:r>
              <a:rPr lang="it-IT" sz="2800" i="1" dirty="0"/>
              <a:t> inverno </a:t>
            </a:r>
            <a:r>
              <a:rPr lang="it-IT" sz="2800" dirty="0"/>
              <a:t>del </a:t>
            </a:r>
            <a:r>
              <a:rPr lang="it-IT" sz="2800" i="1" dirty="0"/>
              <a:t>Postmoderno</a:t>
            </a:r>
            <a:r>
              <a:rPr lang="it-IT" sz="2800" dirty="0"/>
              <a:t>:</a:t>
            </a:r>
          </a:p>
          <a:p>
            <a:pPr marL="0" lvl="0" indent="0">
              <a:buNone/>
            </a:pPr>
            <a:endParaRPr lang="it-IT" sz="2800" dirty="0"/>
          </a:p>
          <a:p>
            <a:pPr marL="880110" lvl="1" indent="-514350">
              <a:buFont typeface="+mj-lt"/>
              <a:buAutoNum type="arabicPeriod"/>
            </a:pPr>
            <a:r>
              <a:rPr lang="it-IT" dirty="0"/>
              <a:t>le eredità delle maschere della Commedia dell’Arte</a:t>
            </a:r>
          </a:p>
          <a:p>
            <a:pPr marL="880110" lvl="1" indent="-514350">
              <a:buFont typeface="+mj-lt"/>
              <a:buAutoNum type="arabicPeriod"/>
            </a:pPr>
            <a:r>
              <a:rPr lang="it-IT" dirty="0"/>
              <a:t>il Neorealismo, </a:t>
            </a:r>
          </a:p>
          <a:p>
            <a:pPr marL="880110" lvl="1" indent="-514350">
              <a:buFont typeface="+mj-lt"/>
              <a:buAutoNum type="arabicPeriod"/>
            </a:pPr>
            <a:r>
              <a:rPr lang="it-IT" dirty="0"/>
              <a:t>i </a:t>
            </a:r>
            <a:r>
              <a:rPr lang="it-IT" i="1" dirty="0"/>
              <a:t>filologici fili </a:t>
            </a:r>
            <a:r>
              <a:rPr lang="it-IT" dirty="0"/>
              <a:t>di </a:t>
            </a:r>
            <a:r>
              <a:rPr lang="it-IT" i="1" dirty="0"/>
              <a:t>filiazioni filmiche</a:t>
            </a:r>
            <a:r>
              <a:rPr lang="it-IT" dirty="0"/>
              <a:t> </a:t>
            </a:r>
          </a:p>
          <a:p>
            <a:pPr marL="880110" lvl="1" indent="-514350">
              <a:buFont typeface="+mj-lt"/>
              <a:buAutoNum type="arabicPeriod"/>
            </a:pPr>
            <a:r>
              <a:rPr lang="it-IT" dirty="0"/>
              <a:t>la Commedia all’Italiana matura</a:t>
            </a:r>
          </a:p>
          <a:p>
            <a:pPr marL="880110" lvl="1" indent="-514350">
              <a:buFont typeface="+mj-lt"/>
              <a:buAutoNum type="arabicPeriod"/>
            </a:pPr>
            <a:r>
              <a:rPr lang="it-IT" dirty="0"/>
              <a:t>il </a:t>
            </a:r>
            <a:r>
              <a:rPr lang="it-IT" i="1" dirty="0"/>
              <a:t>versante drammatico</a:t>
            </a:r>
            <a:r>
              <a:rPr lang="it-IT" dirty="0"/>
              <a:t> e la </a:t>
            </a:r>
            <a:r>
              <a:rPr lang="it-IT" i="1" dirty="0"/>
              <a:t>spinta degli elementi di cambiamento</a:t>
            </a:r>
            <a:r>
              <a:rPr lang="it-IT" dirty="0"/>
              <a:t> </a:t>
            </a:r>
          </a:p>
          <a:p>
            <a:pPr marL="880110" lvl="1" indent="-514350">
              <a:buFont typeface="+mj-lt"/>
              <a:buAutoNum type="arabicPeriod"/>
            </a:pPr>
            <a:r>
              <a:rPr lang="it-IT" dirty="0"/>
              <a:t>la Commedia della Contemporaneità</a:t>
            </a:r>
          </a:p>
          <a:p>
            <a:pPr marL="880110" lvl="1" indent="-514350">
              <a:buFont typeface="+mj-lt"/>
              <a:buAutoNum type="arabicPeriod"/>
            </a:pPr>
            <a:r>
              <a:rPr lang="it-IT" dirty="0"/>
              <a:t>Il passaggio da mono-linearità a multi-linearità e la polifonia</a:t>
            </a:r>
          </a:p>
          <a:p>
            <a:pPr marL="880110" lvl="1" indent="-514350">
              <a:buFont typeface="+mj-lt"/>
              <a:buAutoNum type="arabicPeriod"/>
            </a:pPr>
            <a:r>
              <a:rPr lang="it-IT" dirty="0"/>
              <a:t>il recupero della dimensione critica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52400"/>
            <a:ext cx="8363272" cy="1476400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it-IT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it-IT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13762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FFFFFF"/>
      </a:dk1>
      <a:lt1>
        <a:sysClr val="window" lastClr="000000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976</TotalTime>
  <Words>551</Words>
  <Application>Microsoft Office PowerPoint</Application>
  <PresentationFormat>Presentazione su schermo (4:3)</PresentationFormat>
  <Paragraphs>106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Calibri</vt:lpstr>
      <vt:lpstr>Constantia</vt:lpstr>
      <vt:lpstr>Times New Roman</vt:lpstr>
      <vt:lpstr>Wingdings 2</vt:lpstr>
      <vt:lpstr>Carta</vt:lpstr>
      <vt:lpstr>Il cambio della guardia</vt:lpstr>
      <vt:lpstr>Presentazione standard di PowerPoint</vt:lpstr>
      <vt:lpstr> </vt:lpstr>
      <vt:lpstr> </vt:lpstr>
      <vt:lpstr> </vt:lpstr>
      <vt:lpstr> </vt:lpstr>
      <vt:lpstr> </vt:lpstr>
      <vt:lpstr>               ,,</vt:lpstr>
      <vt:lpstr>    </vt:lpstr>
      <vt:lpstr> </vt:lpstr>
      <vt:lpstr>  </vt:lpstr>
      <vt:lpstr>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Passaggi molteplici nel romanzo postmoderno:  Bianciardi, Calvino, DeLillo, Eco.</dc:title>
  <dc:creator>Sommella Fabio</dc:creator>
  <cp:lastModifiedBy>Sommella Fabio</cp:lastModifiedBy>
  <cp:revision>141</cp:revision>
  <dcterms:created xsi:type="dcterms:W3CDTF">2014-05-26T13:37:13Z</dcterms:created>
  <dcterms:modified xsi:type="dcterms:W3CDTF">2018-06-08T12:35:13Z</dcterms:modified>
</cp:coreProperties>
</file>